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4"/>
  </p:sldMasterIdLst>
  <p:sldIdLst>
    <p:sldId id="256" r:id="rId5"/>
    <p:sldId id="257" r:id="rId6"/>
    <p:sldId id="258" r:id="rId7"/>
    <p:sldId id="259" r:id="rId8"/>
    <p:sldId id="260" r:id="rId9"/>
    <p:sldId id="262" r:id="rId10"/>
    <p:sldId id="263" r:id="rId11"/>
    <p:sldId id="261" r:id="rId1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B589EF-299B-439D-AD12-844A35C8B3F6}" v="1" dt="2021-11-28T15:19:33.9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ándor Benedek T. Nagy" userId="S::t.nagy.sandor.benedek@sztbg.hu::0578d281-2375-43e2-ad21-3ca0acf6f10c" providerId="AD" clId="Web-{B4B589EF-299B-439D-AD12-844A35C8B3F6}"/>
    <pc:docChg chg="modSld">
      <pc:chgData name="Sándor Benedek T. Nagy" userId="S::t.nagy.sandor.benedek@sztbg.hu::0578d281-2375-43e2-ad21-3ca0acf6f10c" providerId="AD" clId="Web-{B4B589EF-299B-439D-AD12-844A35C8B3F6}" dt="2021-11-28T15:19:33.992" v="0" actId="14100"/>
      <pc:docMkLst>
        <pc:docMk/>
      </pc:docMkLst>
      <pc:sldChg chg="modSp">
        <pc:chgData name="Sándor Benedek T. Nagy" userId="S::t.nagy.sandor.benedek@sztbg.hu::0578d281-2375-43e2-ad21-3ca0acf6f10c" providerId="AD" clId="Web-{B4B589EF-299B-439D-AD12-844A35C8B3F6}" dt="2021-11-28T15:19:33.992" v="0" actId="14100"/>
        <pc:sldMkLst>
          <pc:docMk/>
          <pc:sldMk cId="4230510794" sldId="261"/>
        </pc:sldMkLst>
        <pc:spChg chg="mod">
          <ac:chgData name="Sándor Benedek T. Nagy" userId="S::t.nagy.sandor.benedek@sztbg.hu::0578d281-2375-43e2-ad21-3ca0acf6f10c" providerId="AD" clId="Web-{B4B589EF-299B-439D-AD12-844A35C8B3F6}" dt="2021-11-28T15:19:33.992" v="0" actId="14100"/>
          <ac:spMkLst>
            <pc:docMk/>
            <pc:sldMk cId="4230510794" sldId="261"/>
            <ac:spMk id="1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5DD8A1F-A869-4E09-8B4B-3F809BFE839B}" type="datetimeFigureOut">
              <a:rPr lang="hu-HU" smtClean="0"/>
              <a:t>2022. 11. 17.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CE92D7E-A2B2-47A7-85EE-25A2F003BD74}" type="slidenum">
              <a:rPr lang="hu-HU" smtClean="0"/>
              <a:t>‹#›</a:t>
            </a:fld>
            <a:endParaRPr lang="hu-H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8598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D8A1F-A869-4E09-8B4B-3F809BFE839B}" type="datetimeFigureOut">
              <a:rPr lang="hu-HU" smtClean="0"/>
              <a:t>2022. 11. 17.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2D7E-A2B2-47A7-85EE-25A2F003BD7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4653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D8A1F-A869-4E09-8B4B-3F809BFE839B}" type="datetimeFigureOut">
              <a:rPr lang="hu-HU" smtClean="0"/>
              <a:t>2022. 11. 17.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2D7E-A2B2-47A7-85EE-25A2F003BD7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9730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D8A1F-A869-4E09-8B4B-3F809BFE839B}" type="datetimeFigureOut">
              <a:rPr lang="hu-HU" smtClean="0"/>
              <a:t>2022. 11. 17.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2D7E-A2B2-47A7-85EE-25A2F003BD7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28324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5DD8A1F-A869-4E09-8B4B-3F809BFE839B}" type="datetimeFigureOut">
              <a:rPr lang="hu-HU" smtClean="0"/>
              <a:t>2022. 11. 17.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CE92D7E-A2B2-47A7-85EE-25A2F003BD74}" type="slidenum">
              <a:rPr lang="hu-HU" smtClean="0"/>
              <a:t>‹#›</a:t>
            </a:fld>
            <a:endParaRPr lang="hu-H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8145210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D8A1F-A869-4E09-8B4B-3F809BFE839B}" type="datetimeFigureOut">
              <a:rPr lang="hu-HU" smtClean="0"/>
              <a:t>2022. 11. 17.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2D7E-A2B2-47A7-85EE-25A2F003BD7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99512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D8A1F-A869-4E09-8B4B-3F809BFE839B}" type="datetimeFigureOut">
              <a:rPr lang="hu-HU" smtClean="0"/>
              <a:t>2022. 11. 17.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2D7E-A2B2-47A7-85EE-25A2F003BD7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10371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D8A1F-A869-4E09-8B4B-3F809BFE839B}" type="datetimeFigureOut">
              <a:rPr lang="hu-HU" smtClean="0"/>
              <a:t>2022. 11. 17.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2D7E-A2B2-47A7-85EE-25A2F003BD7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632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D8A1F-A869-4E09-8B4B-3F809BFE839B}" type="datetimeFigureOut">
              <a:rPr lang="hu-HU" smtClean="0"/>
              <a:t>2022. 11. 17.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2D7E-A2B2-47A7-85EE-25A2F003BD7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1301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5DD8A1F-A869-4E09-8B4B-3F809BFE839B}" type="datetimeFigureOut">
              <a:rPr lang="hu-HU" smtClean="0"/>
              <a:t>2022. 11. 17.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ACE92D7E-A2B2-47A7-85EE-25A2F003BD74}" type="slidenum">
              <a:rPr lang="hu-HU" smtClean="0"/>
              <a:t>‹#›</a:t>
            </a:fld>
            <a:endParaRPr lang="hu-H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50957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5DD8A1F-A869-4E09-8B4B-3F809BFE839B}" type="datetimeFigureOut">
              <a:rPr lang="hu-HU" smtClean="0"/>
              <a:t>2022. 11. 17.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ACE92D7E-A2B2-47A7-85EE-25A2F003BD7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335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5DD8A1F-A869-4E09-8B4B-3F809BFE839B}" type="datetimeFigureOut">
              <a:rPr lang="hu-HU" smtClean="0"/>
              <a:t>2022. 11. 17.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CE92D7E-A2B2-47A7-85EE-25A2F003BD74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9973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A mássalhangzók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357658" y="4751097"/>
            <a:ext cx="8045373" cy="742279"/>
          </a:xfrm>
        </p:spPr>
        <p:txBody>
          <a:bodyPr/>
          <a:lstStyle/>
          <a:p>
            <a:r>
              <a:rPr lang="hu-HU" dirty="0"/>
              <a:t>(Képzésükkor a levegő a szájüregben akadályba ütközik)</a:t>
            </a:r>
          </a:p>
          <a:p>
            <a:endParaRPr lang="hu-HU" dirty="0"/>
          </a:p>
        </p:txBody>
      </p:sp>
      <p:sp>
        <p:nvSpPr>
          <p:cNvPr id="4" name="Alcím 2"/>
          <p:cNvSpPr txBox="1">
            <a:spLocks/>
          </p:cNvSpPr>
          <p:nvPr/>
        </p:nvSpPr>
        <p:spPr>
          <a:xfrm>
            <a:off x="6931058" y="6354792"/>
            <a:ext cx="5417538" cy="7422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 smtClean="0"/>
              <a:t>Készítette: </a:t>
            </a:r>
            <a:r>
              <a:rPr lang="hu-HU" dirty="0" err="1" smtClean="0"/>
              <a:t>Pauska</a:t>
            </a:r>
            <a:r>
              <a:rPr lang="hu-HU" dirty="0" smtClean="0"/>
              <a:t> Péter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5236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mássalhangzók csoportosítása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b="1" dirty="0"/>
              <a:t>1. A hangaszalagok működése szerint: </a:t>
            </a:r>
          </a:p>
          <a:p>
            <a:pPr lvl="1"/>
            <a:r>
              <a:rPr lang="hu-HU" b="1" dirty="0">
                <a:solidFill>
                  <a:schemeClr val="accent4"/>
                </a:solidFill>
              </a:rPr>
              <a:t>Zöngés</a:t>
            </a:r>
            <a:r>
              <a:rPr lang="hu-HU" dirty="0"/>
              <a:t> (A hangszalagok rezegnek – ha a fejedre teszed a tenyered, miközben kimondod ezeket a hangokat érezhető a rezgés) </a:t>
            </a:r>
          </a:p>
          <a:p>
            <a:pPr lvl="2"/>
            <a:r>
              <a:rPr lang="hu-HU" dirty="0"/>
              <a:t>(b, d, </a:t>
            </a:r>
            <a:r>
              <a:rPr lang="hu-HU" dirty="0" err="1"/>
              <a:t>dz</a:t>
            </a:r>
            <a:r>
              <a:rPr lang="hu-HU" dirty="0"/>
              <a:t>, </a:t>
            </a:r>
            <a:r>
              <a:rPr lang="hu-HU" dirty="0" err="1"/>
              <a:t>dzs</a:t>
            </a:r>
            <a:r>
              <a:rPr lang="hu-HU" dirty="0"/>
              <a:t>, g, </a:t>
            </a:r>
            <a:r>
              <a:rPr lang="hu-HU" dirty="0" err="1"/>
              <a:t>gy</a:t>
            </a:r>
            <a:r>
              <a:rPr lang="hu-HU" dirty="0"/>
              <a:t>, j, l, (</a:t>
            </a:r>
            <a:r>
              <a:rPr lang="hu-HU" dirty="0" err="1"/>
              <a:t>ly</a:t>
            </a:r>
            <a:r>
              <a:rPr lang="hu-HU" dirty="0"/>
              <a:t>), m, n, </a:t>
            </a:r>
            <a:r>
              <a:rPr lang="hu-HU" dirty="0" err="1"/>
              <a:t>ny</a:t>
            </a:r>
            <a:r>
              <a:rPr lang="hu-HU" dirty="0"/>
              <a:t>, r, v, z, </a:t>
            </a:r>
            <a:r>
              <a:rPr lang="hu-HU" dirty="0" err="1"/>
              <a:t>zs</a:t>
            </a:r>
            <a:r>
              <a:rPr lang="hu-HU" dirty="0"/>
              <a:t>)</a:t>
            </a:r>
          </a:p>
          <a:p>
            <a:pPr lvl="2"/>
            <a:r>
              <a:rPr lang="hu-HU" dirty="0"/>
              <a:t>(Ha megjegyzed a zöngétleneket, nem kell bemagolnod ezeket lásd „varázsmondat”)</a:t>
            </a:r>
          </a:p>
          <a:p>
            <a:pPr marL="914400" lvl="2" indent="0">
              <a:buNone/>
            </a:pPr>
            <a:endParaRPr lang="hu-HU" dirty="0"/>
          </a:p>
          <a:p>
            <a:pPr lvl="1"/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Zöngétlen</a:t>
            </a:r>
            <a:r>
              <a:rPr lang="hu-HU" dirty="0"/>
              <a:t> (A hangszalagok nem rezegnek – ha a fejedre teszed a tenyered, miközben kimondod ezeket a hangokat nem érezhető rezgés) </a:t>
            </a:r>
          </a:p>
          <a:p>
            <a:pPr lvl="2"/>
            <a:r>
              <a:rPr lang="hu-HU" dirty="0"/>
              <a:t>P, T, K, F, SZ, S, H, C, CS, TY</a:t>
            </a:r>
          </a:p>
          <a:p>
            <a:pPr lvl="2"/>
            <a:r>
              <a:rPr lang="hu-HU" dirty="0"/>
              <a:t>„Varázsmondat”: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hu-HU" dirty="0" err="1"/>
              <a:t>a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hu-HU" dirty="0" err="1"/>
              <a:t>a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hu-HU" dirty="0"/>
              <a:t>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hu-HU" dirty="0" err="1"/>
              <a:t>e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SZ</a:t>
            </a:r>
            <a:r>
              <a:rPr lang="hu-HU" dirty="0" err="1"/>
              <a:t>e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hu-HU" dirty="0"/>
              <a:t>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H</a:t>
            </a:r>
            <a:r>
              <a:rPr lang="hu-HU" dirty="0"/>
              <a:t>a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hu-HU" dirty="0" err="1"/>
              <a:t>ö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CS</a:t>
            </a:r>
            <a:r>
              <a:rPr lang="hu-HU" dirty="0" err="1"/>
              <a:t>ö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TY</a:t>
            </a:r>
            <a:r>
              <a:rPr lang="hu-HU" dirty="0" err="1"/>
              <a:t>ö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4781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mássalhangzók csoportosítása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b="1" dirty="0"/>
              <a:t>2. A képzés helye szerint:</a:t>
            </a:r>
          </a:p>
          <a:p>
            <a:r>
              <a:rPr lang="hu-HU" dirty="0"/>
              <a:t>Ha kiejted a következő mássalhangzókat, érezheted, hogy máshol képezzük őket</a:t>
            </a:r>
          </a:p>
          <a:p>
            <a:r>
              <a:rPr lang="hu-HU" dirty="0"/>
              <a:t>A -d, -n, -t hangok képzésekor a nyelvünk a fogunkhoz ér</a:t>
            </a:r>
          </a:p>
          <a:p>
            <a:r>
              <a:rPr lang="hu-HU" dirty="0"/>
              <a:t>A -</a:t>
            </a:r>
            <a:r>
              <a:rPr lang="hu-HU" dirty="0" err="1"/>
              <a:t>ny</a:t>
            </a:r>
            <a:r>
              <a:rPr lang="hu-HU" dirty="0"/>
              <a:t>, -</a:t>
            </a:r>
            <a:r>
              <a:rPr lang="hu-HU" dirty="0" err="1"/>
              <a:t>ty</a:t>
            </a:r>
            <a:r>
              <a:rPr lang="hu-HU" dirty="0"/>
              <a:t> hangok képzésekor a szájpadlásunkhoz</a:t>
            </a:r>
          </a:p>
          <a:p>
            <a:r>
              <a:rPr lang="hu-HU" dirty="0"/>
              <a:t>A képzés helye szerint az alábbi csoportokat különböztetjük meg:</a:t>
            </a:r>
          </a:p>
          <a:p>
            <a:pPr lvl="1"/>
            <a:r>
              <a:rPr lang="hu-HU" b="1" dirty="0"/>
              <a:t>(nem kell bemagolni) </a:t>
            </a:r>
          </a:p>
          <a:p>
            <a:pPr lvl="2"/>
            <a:r>
              <a:rPr lang="hu-HU" i="1" dirty="0"/>
              <a:t>Ajakhangok: b – p, m, v – f.</a:t>
            </a:r>
          </a:p>
          <a:p>
            <a:pPr lvl="2"/>
            <a:r>
              <a:rPr lang="hu-HU" i="1" dirty="0"/>
              <a:t>Foghangok</a:t>
            </a:r>
            <a:r>
              <a:rPr lang="hu-HU" b="1" i="1" dirty="0"/>
              <a:t>:</a:t>
            </a:r>
            <a:r>
              <a:rPr lang="hu-HU" i="1" dirty="0"/>
              <a:t> d – t, </a:t>
            </a:r>
            <a:r>
              <a:rPr lang="hu-HU" i="1" dirty="0" err="1"/>
              <a:t>dz</a:t>
            </a:r>
            <a:r>
              <a:rPr lang="hu-HU" i="1" dirty="0"/>
              <a:t> – c, </a:t>
            </a:r>
            <a:r>
              <a:rPr lang="hu-HU" i="1" dirty="0" err="1"/>
              <a:t>dzs</a:t>
            </a:r>
            <a:r>
              <a:rPr lang="hu-HU" i="1" dirty="0"/>
              <a:t> – </a:t>
            </a:r>
            <a:r>
              <a:rPr lang="hu-HU" i="1" dirty="0" err="1"/>
              <a:t>cs</a:t>
            </a:r>
            <a:r>
              <a:rPr lang="hu-HU" i="1" dirty="0"/>
              <a:t>, l, n, r, z – </a:t>
            </a:r>
            <a:r>
              <a:rPr lang="hu-HU" i="1" dirty="0" err="1"/>
              <a:t>sz</a:t>
            </a:r>
            <a:r>
              <a:rPr lang="hu-HU" i="1" dirty="0"/>
              <a:t>, </a:t>
            </a:r>
            <a:r>
              <a:rPr lang="hu-HU" i="1" dirty="0" err="1"/>
              <a:t>zs</a:t>
            </a:r>
            <a:r>
              <a:rPr lang="hu-HU" i="1" dirty="0"/>
              <a:t> – s.</a:t>
            </a:r>
          </a:p>
          <a:p>
            <a:pPr lvl="2"/>
            <a:r>
              <a:rPr lang="hu-HU" i="1" dirty="0"/>
              <a:t>Szájpadláshangok: g – k, </a:t>
            </a:r>
            <a:r>
              <a:rPr lang="hu-HU" i="1" dirty="0" err="1"/>
              <a:t>gy</a:t>
            </a:r>
            <a:r>
              <a:rPr lang="hu-HU" i="1" dirty="0"/>
              <a:t> – </a:t>
            </a:r>
            <a:r>
              <a:rPr lang="hu-HU" i="1" dirty="0" err="1"/>
              <a:t>ty</a:t>
            </a:r>
            <a:r>
              <a:rPr lang="hu-HU" i="1" dirty="0"/>
              <a:t>, j = </a:t>
            </a:r>
            <a:r>
              <a:rPr lang="hu-HU" i="1" dirty="0" err="1"/>
              <a:t>ly</a:t>
            </a:r>
            <a:r>
              <a:rPr lang="hu-HU" i="1" dirty="0"/>
              <a:t>, ny.</a:t>
            </a:r>
          </a:p>
          <a:p>
            <a:pPr lvl="2"/>
            <a:r>
              <a:rPr lang="hu-HU" i="1" dirty="0"/>
              <a:t>Gégehang</a:t>
            </a:r>
            <a:r>
              <a:rPr lang="hu-HU" b="1" i="1" dirty="0"/>
              <a:t>:</a:t>
            </a:r>
            <a:r>
              <a:rPr lang="hu-HU" i="1" dirty="0"/>
              <a:t> h.</a:t>
            </a:r>
          </a:p>
          <a:p>
            <a:pPr marL="914400" lvl="2" indent="0">
              <a:buNone/>
            </a:pPr>
            <a:endParaRPr lang="hu-HU" dirty="0"/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69623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Mássalhangzótörvények 1.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1678" y="1533971"/>
            <a:ext cx="10178322" cy="4943741"/>
          </a:xfrm>
        </p:spPr>
        <p:txBody>
          <a:bodyPr>
            <a:normAutofit/>
          </a:bodyPr>
          <a:lstStyle/>
          <a:p>
            <a:r>
              <a:rPr lang="hu-HU" dirty="0"/>
              <a:t>Ha kettő vagy több mássalhangzó kerül egymás mellé egy szóban, gyakran hatnak egymásra.</a:t>
            </a:r>
          </a:p>
          <a:p>
            <a:endParaRPr lang="hu-HU" dirty="0"/>
          </a:p>
          <a:p>
            <a:r>
              <a:rPr lang="hu-HU" dirty="0"/>
              <a:t>Figyeld meg a következő szót:</a:t>
            </a:r>
          </a:p>
          <a:p>
            <a:pPr lvl="1"/>
            <a:r>
              <a:rPr lang="hu-HU" dirty="0"/>
              <a:t>zse</a:t>
            </a:r>
            <a:r>
              <a:rPr lang="hu-HU" dirty="0">
                <a:solidFill>
                  <a:srgbClr val="C00000"/>
                </a:solidFill>
              </a:rPr>
              <a:t>b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hu-HU" dirty="0"/>
              <a:t>endő  </a:t>
            </a:r>
            <a:r>
              <a:rPr lang="hu-HU" dirty="0">
                <a:sym typeface="Wingdings" panose="05000000000000000000" pitchFamily="2" charset="2"/>
              </a:rPr>
              <a:t> kiejtve: </a:t>
            </a:r>
            <a:r>
              <a:rPr lang="hu-HU" dirty="0" err="1">
                <a:sym typeface="Wingdings" panose="05000000000000000000" pitchFamily="2" charset="2"/>
              </a:rPr>
              <a:t>zse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pk</a:t>
            </a:r>
            <a:r>
              <a:rPr lang="hu-HU" dirty="0" err="1">
                <a:sym typeface="Wingdings" panose="05000000000000000000" pitchFamily="2" charset="2"/>
              </a:rPr>
              <a:t>endő</a:t>
            </a:r>
            <a:endParaRPr lang="hu-HU" dirty="0">
              <a:sym typeface="Wingdings" panose="05000000000000000000" pitchFamily="2" charset="2"/>
            </a:endParaRPr>
          </a:p>
          <a:p>
            <a:pPr lvl="2"/>
            <a:r>
              <a:rPr lang="hu-HU" b="1" dirty="0">
                <a:solidFill>
                  <a:schemeClr val="accent4"/>
                </a:solidFill>
                <a:sym typeface="Wingdings" panose="05000000000000000000" pitchFamily="2" charset="2"/>
              </a:rPr>
              <a:t>b</a:t>
            </a:r>
            <a:r>
              <a:rPr lang="hu-HU" dirty="0">
                <a:sym typeface="Wingdings" panose="05000000000000000000" pitchFamily="2" charset="2"/>
              </a:rPr>
              <a:t> = zöngés hang		</a:t>
            </a:r>
            <a:endParaRPr lang="hu-HU" dirty="0"/>
          </a:p>
          <a:p>
            <a:pPr lvl="2"/>
            <a:r>
              <a:rPr lang="hu-HU" b="1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k</a:t>
            </a:r>
            <a:r>
              <a:rPr lang="hu-HU" dirty="0">
                <a:sym typeface="Wingdings" panose="05000000000000000000" pitchFamily="2" charset="2"/>
              </a:rPr>
              <a:t> = zöngétlen hang</a:t>
            </a:r>
          </a:p>
          <a:p>
            <a:pPr lvl="2"/>
            <a:r>
              <a:rPr lang="hu-HU" dirty="0"/>
              <a:t>Kiejtve a –</a:t>
            </a:r>
            <a:r>
              <a:rPr lang="hu-HU" b="1" dirty="0">
                <a:solidFill>
                  <a:schemeClr val="accent4"/>
                </a:solidFill>
              </a:rPr>
              <a:t>b</a:t>
            </a:r>
            <a:r>
              <a:rPr lang="hu-HU" dirty="0"/>
              <a:t> helyett –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hu-HU" dirty="0"/>
              <a:t> hangot hallunk, megfigyelheted, hogy egy eredetileg zöngés hangból zöngétlen lett, így ejtésben két zöngétlen mássalhangzó kerül egymás mellé –</a:t>
            </a:r>
            <a:r>
              <a:rPr lang="hu-HU" dirty="0" err="1"/>
              <a:t>zse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PK</a:t>
            </a:r>
            <a:r>
              <a:rPr lang="hu-HU" dirty="0" err="1"/>
              <a:t>endő</a:t>
            </a:r>
            <a:endParaRPr lang="hu-HU" dirty="0"/>
          </a:p>
          <a:p>
            <a:pPr lvl="2"/>
            <a:r>
              <a:rPr lang="hu-HU" dirty="0"/>
              <a:t>Az egyik mássalhangzó (</a:t>
            </a:r>
            <a:r>
              <a:rPr lang="hu-HU" b="1" dirty="0">
                <a:solidFill>
                  <a:schemeClr val="accent1"/>
                </a:solidFill>
              </a:rPr>
              <a:t>k</a:t>
            </a:r>
            <a:r>
              <a:rPr lang="hu-HU" dirty="0"/>
              <a:t>) zöngésség szerint változtatta meg a mellette álló (</a:t>
            </a:r>
            <a:r>
              <a:rPr lang="hu-HU" b="1" dirty="0">
                <a:solidFill>
                  <a:schemeClr val="accent4"/>
                </a:solidFill>
              </a:rPr>
              <a:t>b</a:t>
            </a:r>
            <a:r>
              <a:rPr lang="hu-HU" dirty="0"/>
              <a:t>) hangot</a:t>
            </a:r>
          </a:p>
          <a:p>
            <a:pPr lvl="2"/>
            <a:r>
              <a:rPr lang="hu-HU" dirty="0"/>
              <a:t>Az ilyen változást nevezzük </a:t>
            </a:r>
            <a:r>
              <a:rPr lang="hu-HU" b="1" u="sng" dirty="0">
                <a:solidFill>
                  <a:schemeClr val="accent3">
                    <a:lumMod val="75000"/>
                  </a:schemeClr>
                </a:solidFill>
              </a:rPr>
              <a:t>ZÖNGÉSSÉG SZERINTI RÉSZLEGES HASONULÁSNAK </a:t>
            </a:r>
          </a:p>
          <a:p>
            <a:pPr lvl="2"/>
            <a:r>
              <a:rPr lang="hu-HU" dirty="0">
                <a:sym typeface="Wingdings" panose="05000000000000000000" pitchFamily="2" charset="2"/>
              </a:rPr>
              <a:t>Másik példa: fo</a:t>
            </a:r>
            <a:r>
              <a:rPr lang="hu-HU" dirty="0">
                <a:solidFill>
                  <a:schemeClr val="accent4"/>
                </a:solidFill>
                <a:sym typeface="Wingdings" panose="05000000000000000000" pitchFamily="2" charset="2"/>
              </a:rPr>
              <a:t>g</a:t>
            </a:r>
            <a:r>
              <a:rPr lang="hu-HU" dirty="0">
                <a:solidFill>
                  <a:schemeClr val="accent1"/>
                </a:solidFill>
                <a:sym typeface="Wingdings" panose="05000000000000000000" pitchFamily="2" charset="2"/>
              </a:rPr>
              <a:t>h</a:t>
            </a:r>
            <a:r>
              <a:rPr lang="hu-HU" dirty="0">
                <a:sym typeface="Wingdings" panose="05000000000000000000" pitchFamily="2" charset="2"/>
              </a:rPr>
              <a:t>at kiejtve fo</a:t>
            </a:r>
            <a:r>
              <a:rPr lang="hu-HU" dirty="0">
                <a:solidFill>
                  <a:schemeClr val="accent1"/>
                </a:solidFill>
                <a:sym typeface="Wingdings" panose="05000000000000000000" pitchFamily="2" charset="2"/>
              </a:rPr>
              <a:t>kh</a:t>
            </a:r>
            <a:r>
              <a:rPr lang="hu-HU" dirty="0">
                <a:sym typeface="Wingdings" panose="05000000000000000000" pitchFamily="2" charset="2"/>
              </a:rPr>
              <a:t>at (a zöngés </a:t>
            </a:r>
            <a:r>
              <a:rPr lang="hu-HU" dirty="0">
                <a:solidFill>
                  <a:schemeClr val="accent4"/>
                </a:solidFill>
                <a:sym typeface="Wingdings" panose="05000000000000000000" pitchFamily="2" charset="2"/>
              </a:rPr>
              <a:t>-g</a:t>
            </a:r>
            <a:r>
              <a:rPr lang="hu-HU" dirty="0">
                <a:sym typeface="Wingdings" panose="05000000000000000000" pitchFamily="2" charset="2"/>
              </a:rPr>
              <a:t> a zöngétlen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–h </a:t>
            </a:r>
            <a:r>
              <a:rPr lang="hu-HU" dirty="0">
                <a:sym typeface="Wingdings" panose="05000000000000000000" pitchFamily="2" charset="2"/>
              </a:rPr>
              <a:t>miatt zöngétlen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–k </a:t>
            </a:r>
            <a:r>
              <a:rPr lang="hu-HU" dirty="0">
                <a:sym typeface="Wingdings" panose="05000000000000000000" pitchFamily="2" charset="2"/>
              </a:rPr>
              <a:t>hanggá alakult)</a:t>
            </a:r>
          </a:p>
        </p:txBody>
      </p:sp>
    </p:spTree>
    <p:extLst>
      <p:ext uri="{BB962C8B-B14F-4D97-AF65-F5344CB8AC3E}">
        <p14:creationId xmlns:p14="http://schemas.microsoft.com/office/powerpoint/2010/main" val="1860499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Mássalhangzótörvények 2.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1678" y="1533971"/>
            <a:ext cx="10178322" cy="4943741"/>
          </a:xfrm>
        </p:spPr>
        <p:txBody>
          <a:bodyPr>
            <a:normAutofit/>
          </a:bodyPr>
          <a:lstStyle/>
          <a:p>
            <a:r>
              <a:rPr lang="hu-HU" dirty="0"/>
              <a:t>Ha kettő vagy több mássalhangzó kerül egymás mellé egy szóban, gyakran hatnak egymásra.</a:t>
            </a:r>
          </a:p>
          <a:p>
            <a:endParaRPr lang="hu-HU" dirty="0"/>
          </a:p>
          <a:p>
            <a:r>
              <a:rPr lang="hu-HU" dirty="0"/>
              <a:t>Figyeld meg a következő szót:</a:t>
            </a:r>
          </a:p>
          <a:p>
            <a:pPr lvl="1"/>
            <a:r>
              <a:rPr lang="hu-HU" dirty="0"/>
              <a:t>azo</a:t>
            </a:r>
            <a:r>
              <a:rPr lang="hu-HU" b="1" dirty="0">
                <a:solidFill>
                  <a:schemeClr val="accent4"/>
                </a:solidFill>
              </a:rPr>
              <a:t>nb</a:t>
            </a:r>
            <a:r>
              <a:rPr lang="hu-HU" dirty="0"/>
              <a:t>an  </a:t>
            </a:r>
            <a:r>
              <a:rPr lang="hu-HU" dirty="0">
                <a:sym typeface="Wingdings" panose="05000000000000000000" pitchFamily="2" charset="2"/>
              </a:rPr>
              <a:t> kiejtve: </a:t>
            </a:r>
            <a:r>
              <a:rPr lang="hu-HU" dirty="0" err="1">
                <a:sym typeface="Wingdings" panose="05000000000000000000" pitchFamily="2" charset="2"/>
              </a:rPr>
              <a:t>azo</a:t>
            </a:r>
            <a:r>
              <a:rPr lang="hu-HU" b="1" dirty="0" err="1">
                <a:solidFill>
                  <a:schemeClr val="accent4"/>
                </a:solidFill>
                <a:sym typeface="Wingdings" panose="05000000000000000000" pitchFamily="2" charset="2"/>
              </a:rPr>
              <a:t>mb</a:t>
            </a:r>
            <a:r>
              <a:rPr lang="hu-HU" dirty="0" err="1">
                <a:sym typeface="Wingdings" panose="05000000000000000000" pitchFamily="2" charset="2"/>
              </a:rPr>
              <a:t>an</a:t>
            </a:r>
            <a:endParaRPr lang="hu-HU" dirty="0">
              <a:sym typeface="Wingdings" panose="05000000000000000000" pitchFamily="2" charset="2"/>
            </a:endParaRPr>
          </a:p>
          <a:p>
            <a:pPr lvl="2"/>
            <a:r>
              <a:rPr lang="hu-HU" dirty="0">
                <a:sym typeface="Wingdings" panose="05000000000000000000" pitchFamily="2" charset="2"/>
              </a:rPr>
              <a:t>Ha a már megismert zöngésség szerint vizsgáljuk:</a:t>
            </a:r>
          </a:p>
          <a:p>
            <a:pPr lvl="2"/>
            <a:r>
              <a:rPr lang="hu-HU" dirty="0">
                <a:sym typeface="Wingdings" panose="05000000000000000000" pitchFamily="2" charset="2"/>
              </a:rPr>
              <a:t>Az -n zöngés, az –m is zöngés  e tekintetben nem történt semmi változás!</a:t>
            </a:r>
          </a:p>
          <a:p>
            <a:pPr lvl="2"/>
            <a:r>
              <a:rPr lang="hu-HU" b="1" dirty="0">
                <a:sym typeface="Wingdings" panose="05000000000000000000" pitchFamily="2" charset="2"/>
              </a:rPr>
              <a:t>Mi változott? – És miért? </a:t>
            </a:r>
          </a:p>
          <a:p>
            <a:pPr lvl="2"/>
            <a:r>
              <a:rPr lang="hu-HU" dirty="0">
                <a:sym typeface="Wingdings" panose="05000000000000000000" pitchFamily="2" charset="2"/>
              </a:rPr>
              <a:t>Ha kiejted az –n hangot érezhető, hogy a nyelvünk a fogunkhoz ér </a:t>
            </a:r>
          </a:p>
          <a:p>
            <a:pPr lvl="2"/>
            <a:r>
              <a:rPr lang="hu-HU" dirty="0">
                <a:sym typeface="Wingdings" panose="05000000000000000000" pitchFamily="2" charset="2"/>
              </a:rPr>
              <a:t>Ha kiejted az –m hangot érezhető, hogy a képzéshez az ajkunkat használjuk </a:t>
            </a:r>
          </a:p>
          <a:p>
            <a:pPr lvl="2"/>
            <a:r>
              <a:rPr lang="hu-HU" dirty="0">
                <a:sym typeface="Wingdings" panose="05000000000000000000" pitchFamily="2" charset="2"/>
              </a:rPr>
              <a:t>A hang képzésének a helye változott meg  hiszen az –n foghang, míg az –m ajakhang</a:t>
            </a:r>
          </a:p>
          <a:p>
            <a:pPr lvl="2"/>
            <a:r>
              <a:rPr lang="hu-HU" dirty="0">
                <a:sym typeface="Wingdings" panose="05000000000000000000" pitchFamily="2" charset="2"/>
              </a:rPr>
              <a:t>(A –b szintén ajakhang, emiatt változott az –n hang is ajakhanggá  -m)</a:t>
            </a:r>
          </a:p>
          <a:p>
            <a:pPr lvl="2"/>
            <a:r>
              <a:rPr lang="hu-HU" dirty="0"/>
              <a:t>Az ilyen változást nevezzük </a:t>
            </a:r>
            <a:r>
              <a:rPr lang="hu-HU" b="1" u="sng" dirty="0">
                <a:solidFill>
                  <a:schemeClr val="accent3">
                    <a:lumMod val="75000"/>
                  </a:schemeClr>
                </a:solidFill>
              </a:rPr>
              <a:t>KÉPZÉS HELYE SZERINTI RÉSZLEGES HASONULÁSNAK</a:t>
            </a:r>
          </a:p>
          <a:p>
            <a:pPr lvl="2"/>
            <a:r>
              <a:rPr lang="hu-HU" b="1" dirty="0">
                <a:solidFill>
                  <a:schemeClr val="accent4"/>
                </a:solidFill>
              </a:rPr>
              <a:t>(MINDIG AZ –N HANG FOG VÁLTOZNI! -M VAGY -NY LESZ BELŐLE)</a:t>
            </a:r>
          </a:p>
          <a:p>
            <a:pPr lvl="2"/>
            <a:endParaRPr lang="hu-HU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07685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Mássalhangzótörvények 3.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1678" y="1533971"/>
            <a:ext cx="10178322" cy="4943741"/>
          </a:xfrm>
        </p:spPr>
        <p:txBody>
          <a:bodyPr>
            <a:normAutofit/>
          </a:bodyPr>
          <a:lstStyle/>
          <a:p>
            <a:r>
              <a:rPr lang="hu-HU" dirty="0"/>
              <a:t>Ha kettő vagy több mássalhangzó kerül egymás mellé egy szóban, gyakran hatnak egymásra.</a:t>
            </a:r>
          </a:p>
          <a:p>
            <a:endParaRPr lang="hu-HU" dirty="0"/>
          </a:p>
          <a:p>
            <a:r>
              <a:rPr lang="hu-HU" dirty="0"/>
              <a:t>Figyeld meg a következő szót:</a:t>
            </a:r>
          </a:p>
          <a:p>
            <a:pPr lvl="1"/>
            <a:r>
              <a:rPr lang="hu-HU" dirty="0">
                <a:sym typeface="Wingdings" panose="05000000000000000000" pitchFamily="2" charset="2"/>
              </a:rPr>
              <a:t>anyja   kiejtve </a:t>
            </a:r>
            <a:r>
              <a:rPr lang="hu-HU" dirty="0" err="1">
                <a:sym typeface="Wingdings" panose="05000000000000000000" pitchFamily="2" charset="2"/>
              </a:rPr>
              <a:t>annya</a:t>
            </a:r>
            <a:r>
              <a:rPr lang="hu-HU" dirty="0">
                <a:sym typeface="Wingdings" panose="05000000000000000000" pitchFamily="2" charset="2"/>
              </a:rPr>
              <a:t> </a:t>
            </a:r>
          </a:p>
          <a:p>
            <a:pPr lvl="2"/>
            <a:r>
              <a:rPr lang="hu-HU" b="1" dirty="0">
                <a:sym typeface="Wingdings" panose="05000000000000000000" pitchFamily="2" charset="2"/>
              </a:rPr>
              <a:t>Mi változott?</a:t>
            </a:r>
            <a:r>
              <a:rPr lang="hu-HU" dirty="0">
                <a:sym typeface="Wingdings" panose="05000000000000000000" pitchFamily="2" charset="2"/>
              </a:rPr>
              <a:t> A –j hang teljesen olyanná vált, mint a mellette álló (</a:t>
            </a:r>
            <a:r>
              <a:rPr lang="hu-HU" dirty="0" err="1">
                <a:sym typeface="Wingdings" panose="05000000000000000000" pitchFamily="2" charset="2"/>
              </a:rPr>
              <a:t>ny</a:t>
            </a:r>
            <a:r>
              <a:rPr lang="hu-HU" dirty="0">
                <a:sym typeface="Wingdings" panose="05000000000000000000" pitchFamily="2" charset="2"/>
              </a:rPr>
              <a:t>) </a:t>
            </a:r>
          </a:p>
          <a:p>
            <a:pPr lvl="2"/>
            <a:r>
              <a:rPr lang="hu-HU" dirty="0">
                <a:sym typeface="Wingdings" panose="05000000000000000000" pitchFamily="2" charset="2"/>
              </a:rPr>
              <a:t>Ezt a változást azonban írásban nem jelöljük, hisz nem „</a:t>
            </a:r>
            <a:r>
              <a:rPr lang="hu-HU" dirty="0" err="1">
                <a:sym typeface="Wingdings" panose="05000000000000000000" pitchFamily="2" charset="2"/>
              </a:rPr>
              <a:t>annya</a:t>
            </a:r>
            <a:r>
              <a:rPr lang="hu-HU" dirty="0">
                <a:sym typeface="Wingdings" panose="05000000000000000000" pitchFamily="2" charset="2"/>
              </a:rPr>
              <a:t>”, hanem anyja - írásban </a:t>
            </a:r>
          </a:p>
          <a:p>
            <a:pPr lvl="2"/>
            <a:r>
              <a:rPr lang="hu-HU" dirty="0"/>
              <a:t>Az ilyen változást nevezzük </a:t>
            </a:r>
            <a:r>
              <a:rPr lang="hu-HU" b="1" u="sng" dirty="0">
                <a:solidFill>
                  <a:schemeClr val="accent3">
                    <a:lumMod val="75000"/>
                  </a:schemeClr>
                </a:solidFill>
              </a:rPr>
              <a:t>ÍRÁSBAN NEM JELÖLT TELJES HASONULÁSNAK</a:t>
            </a:r>
          </a:p>
          <a:p>
            <a:pPr lvl="2"/>
            <a:r>
              <a:rPr lang="hu-HU" b="1" dirty="0"/>
              <a:t>Teljes hasonulás, hiszen a hang, amelyik megváltozott teljesen olyanná vált, mint a mellette álló</a:t>
            </a:r>
          </a:p>
          <a:p>
            <a:pPr lvl="2"/>
            <a:r>
              <a:rPr lang="hu-HU" b="1" dirty="0"/>
              <a:t>Írásban nem jelölt, hiszen nem úgy írom, ahogy ejtem</a:t>
            </a:r>
          </a:p>
          <a:p>
            <a:pPr lvl="2"/>
            <a:r>
              <a:rPr lang="hu-HU" dirty="0"/>
              <a:t>Egyéb példák: egészség, házsor, község, (ejtésben: </a:t>
            </a:r>
            <a:r>
              <a:rPr lang="hu-HU" dirty="0" err="1"/>
              <a:t>egésség</a:t>
            </a:r>
            <a:r>
              <a:rPr lang="hu-HU" dirty="0"/>
              <a:t>, </a:t>
            </a:r>
            <a:r>
              <a:rPr lang="hu-HU" dirty="0" err="1"/>
              <a:t>hássor</a:t>
            </a:r>
            <a:r>
              <a:rPr lang="hu-HU" dirty="0"/>
              <a:t>, </a:t>
            </a:r>
            <a:r>
              <a:rPr lang="hu-HU" dirty="0" err="1"/>
              <a:t>kösség</a:t>
            </a:r>
            <a:r>
              <a:rPr lang="hu-HU" dirty="0"/>
              <a:t>,)</a:t>
            </a:r>
          </a:p>
          <a:p>
            <a:pPr lvl="2"/>
            <a:endParaRPr lang="hu-HU" dirty="0">
              <a:sym typeface="Wingdings" panose="05000000000000000000" pitchFamily="2" charset="2"/>
            </a:endParaRPr>
          </a:p>
          <a:p>
            <a:pPr lvl="2"/>
            <a:endParaRPr lang="hu-HU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50419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Mássalhangzótörvények 4.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1678" y="1533971"/>
            <a:ext cx="10178322" cy="5106111"/>
          </a:xfrm>
        </p:spPr>
        <p:txBody>
          <a:bodyPr>
            <a:normAutofit/>
          </a:bodyPr>
          <a:lstStyle/>
          <a:p>
            <a:r>
              <a:rPr lang="hu-HU" dirty="0"/>
              <a:t>Figyeld meg a következő szavakat:</a:t>
            </a:r>
          </a:p>
          <a:p>
            <a:pPr lvl="1"/>
            <a:r>
              <a:rPr lang="hu-HU" dirty="0">
                <a:sym typeface="Wingdings" panose="05000000000000000000" pitchFamily="2" charset="2"/>
              </a:rPr>
              <a:t>Tollal, moss!, széppé, abban</a:t>
            </a:r>
          </a:p>
          <a:p>
            <a:pPr lvl="2"/>
            <a:r>
              <a:rPr lang="hu-HU" b="1" dirty="0">
                <a:sym typeface="Wingdings" panose="05000000000000000000" pitchFamily="2" charset="2"/>
              </a:rPr>
              <a:t>Mi változott?</a:t>
            </a:r>
            <a:r>
              <a:rPr lang="hu-HU" dirty="0">
                <a:sym typeface="Wingdings" panose="05000000000000000000" pitchFamily="2" charset="2"/>
              </a:rPr>
              <a:t> Látszólag semmi, hiszen úgy ejtem, ahogy írom… </a:t>
            </a:r>
          </a:p>
          <a:p>
            <a:pPr lvl="2"/>
            <a:r>
              <a:rPr lang="hu-HU" u="sng" dirty="0">
                <a:sym typeface="Wingdings" panose="05000000000000000000" pitchFamily="2" charset="2"/>
              </a:rPr>
              <a:t>VISZONT</a:t>
            </a:r>
            <a:r>
              <a:rPr lang="hu-HU" dirty="0">
                <a:sym typeface="Wingdings" panose="05000000000000000000" pitchFamily="2" charset="2"/>
              </a:rPr>
              <a:t>: ha felbontod ezeket a szavakat, megkeresed a szótöveket:</a:t>
            </a:r>
          </a:p>
          <a:p>
            <a:pPr lvl="2"/>
            <a:r>
              <a:rPr lang="hu-HU" dirty="0">
                <a:sym typeface="Wingdings" panose="05000000000000000000" pitchFamily="2" charset="2"/>
              </a:rPr>
              <a:t>Toll + </a:t>
            </a:r>
            <a:r>
              <a:rPr lang="hu-HU" dirty="0" err="1">
                <a:sym typeface="Wingdings" panose="05000000000000000000" pitchFamily="2" charset="2"/>
              </a:rPr>
              <a:t>val</a:t>
            </a:r>
            <a:r>
              <a:rPr lang="hu-HU" dirty="0">
                <a:sym typeface="Wingdings" panose="05000000000000000000" pitchFamily="2" charset="2"/>
              </a:rPr>
              <a:t> = tollal  (NEM </a:t>
            </a:r>
            <a:r>
              <a:rPr lang="hu-HU" i="1" dirty="0">
                <a:sym typeface="Wingdings" panose="05000000000000000000" pitchFamily="2" charset="2"/>
              </a:rPr>
              <a:t>Tollval</a:t>
            </a:r>
            <a:r>
              <a:rPr lang="hu-HU" dirty="0">
                <a:sym typeface="Wingdings" panose="05000000000000000000" pitchFamily="2" charset="2"/>
              </a:rPr>
              <a:t>)</a:t>
            </a:r>
          </a:p>
          <a:p>
            <a:pPr lvl="2"/>
            <a:r>
              <a:rPr lang="hu-HU" dirty="0">
                <a:sym typeface="Wingdings" panose="05000000000000000000" pitchFamily="2" charset="2"/>
              </a:rPr>
              <a:t>Mos + j! (a –j a felszólító mód jele) = moss! (NEM </a:t>
            </a:r>
            <a:r>
              <a:rPr lang="hu-HU" i="1" dirty="0" err="1">
                <a:sym typeface="Wingdings" panose="05000000000000000000" pitchFamily="2" charset="2"/>
              </a:rPr>
              <a:t>Mosj</a:t>
            </a:r>
            <a:r>
              <a:rPr lang="hu-HU" dirty="0">
                <a:sym typeface="Wingdings" panose="05000000000000000000" pitchFamily="2" charset="2"/>
              </a:rPr>
              <a:t>)</a:t>
            </a:r>
          </a:p>
          <a:p>
            <a:pPr lvl="2"/>
            <a:r>
              <a:rPr lang="hu-HU" dirty="0">
                <a:sym typeface="Wingdings" panose="05000000000000000000" pitchFamily="2" charset="2"/>
              </a:rPr>
              <a:t>Szép + </a:t>
            </a:r>
            <a:r>
              <a:rPr lang="hu-HU" dirty="0" err="1">
                <a:sym typeface="Wingdings" panose="05000000000000000000" pitchFamily="2" charset="2"/>
              </a:rPr>
              <a:t>vé</a:t>
            </a:r>
            <a:r>
              <a:rPr lang="hu-HU" dirty="0">
                <a:sym typeface="Wingdings" panose="05000000000000000000" pitchFamily="2" charset="2"/>
              </a:rPr>
              <a:t> = széppé (NEM </a:t>
            </a:r>
            <a:r>
              <a:rPr lang="hu-HU" i="1" dirty="0" err="1">
                <a:sym typeface="Wingdings" panose="05000000000000000000" pitchFamily="2" charset="2"/>
              </a:rPr>
              <a:t>szépvé</a:t>
            </a:r>
            <a:r>
              <a:rPr lang="hu-HU" dirty="0">
                <a:sym typeface="Wingdings" panose="05000000000000000000" pitchFamily="2" charset="2"/>
              </a:rPr>
              <a:t>)</a:t>
            </a:r>
          </a:p>
          <a:p>
            <a:pPr lvl="2"/>
            <a:r>
              <a:rPr lang="hu-HU" dirty="0">
                <a:sym typeface="Wingdings" panose="05000000000000000000" pitchFamily="2" charset="2"/>
              </a:rPr>
              <a:t>Megfigyelhető, hogy a toldalékok –</a:t>
            </a:r>
            <a:r>
              <a:rPr lang="hu-HU" dirty="0" err="1">
                <a:sym typeface="Wingdings" panose="05000000000000000000" pitchFamily="2" charset="2"/>
              </a:rPr>
              <a:t>val</a:t>
            </a:r>
            <a:r>
              <a:rPr lang="hu-HU" dirty="0">
                <a:sym typeface="Wingdings" panose="05000000000000000000" pitchFamily="2" charset="2"/>
              </a:rPr>
              <a:t>, -j, -</a:t>
            </a:r>
            <a:r>
              <a:rPr lang="hu-HU" dirty="0" err="1">
                <a:sym typeface="Wingdings" panose="05000000000000000000" pitchFamily="2" charset="2"/>
              </a:rPr>
              <a:t>vé</a:t>
            </a:r>
            <a:r>
              <a:rPr lang="hu-HU" dirty="0">
                <a:sym typeface="Wingdings" panose="05000000000000000000" pitchFamily="2" charset="2"/>
              </a:rPr>
              <a:t>, teljesen olyanná váltak, mint a hangok, amikhez kapcsolódtak</a:t>
            </a:r>
          </a:p>
          <a:p>
            <a:pPr lvl="2"/>
            <a:r>
              <a:rPr lang="hu-HU" dirty="0"/>
              <a:t>Az ilyen változást nevezzük </a:t>
            </a:r>
            <a:r>
              <a:rPr lang="hu-HU" b="1" u="sng" dirty="0">
                <a:solidFill>
                  <a:schemeClr val="accent3">
                    <a:lumMod val="75000"/>
                  </a:schemeClr>
                </a:solidFill>
              </a:rPr>
              <a:t>ÍRÁSBAN JELÖLT TELJES HASONULÁSNAK</a:t>
            </a:r>
          </a:p>
          <a:p>
            <a:pPr lvl="2"/>
            <a:r>
              <a:rPr lang="hu-HU" b="1" dirty="0"/>
              <a:t>Teljes hasonulás, hiszen a hang, amelyik megváltozott teljesen olyanná vált, mint a mellette álló</a:t>
            </a:r>
          </a:p>
          <a:p>
            <a:pPr lvl="2"/>
            <a:r>
              <a:rPr lang="hu-HU" b="1" dirty="0"/>
              <a:t>Írásban jelölt, hiszen úgy írom, ahogy ejtem</a:t>
            </a:r>
          </a:p>
          <a:p>
            <a:pPr marL="265113" lvl="2" indent="-265113"/>
            <a:r>
              <a:rPr lang="hu-HU" sz="2000" dirty="0"/>
              <a:t>A mássalhangzótörvények közül megismerkedtünk a hasonulások négy fajtájával, a következő dián egy összefoglalót láthatsz ezekről!</a:t>
            </a:r>
          </a:p>
          <a:p>
            <a:pPr lvl="2"/>
            <a:endParaRPr lang="hu-HU" b="1" dirty="0"/>
          </a:p>
          <a:p>
            <a:pPr lvl="2"/>
            <a:endParaRPr lang="hu-HU" dirty="0">
              <a:sym typeface="Wingdings" panose="05000000000000000000" pitchFamily="2" charset="2"/>
            </a:endParaRPr>
          </a:p>
          <a:p>
            <a:pPr lvl="2"/>
            <a:endParaRPr lang="hu-HU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93588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ekerekített téglalap 4"/>
          <p:cNvSpPr/>
          <p:nvPr/>
        </p:nvSpPr>
        <p:spPr>
          <a:xfrm>
            <a:off x="4382568" y="230737"/>
            <a:ext cx="4255805" cy="10938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4400" dirty="0"/>
              <a:t>HASONULÁS</a:t>
            </a:r>
            <a:endParaRPr lang="hu-HU" dirty="0"/>
          </a:p>
        </p:txBody>
      </p:sp>
      <p:sp>
        <p:nvSpPr>
          <p:cNvPr id="6" name="Téglalap 5"/>
          <p:cNvSpPr/>
          <p:nvPr/>
        </p:nvSpPr>
        <p:spPr>
          <a:xfrm>
            <a:off x="7605757" y="1709159"/>
            <a:ext cx="3401227" cy="897308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/>
              <a:t>TELJES</a:t>
            </a:r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1981201" y="1709159"/>
            <a:ext cx="3401227" cy="897308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dirty="0"/>
              <a:t>RÉSZLEGES</a:t>
            </a:r>
            <a:endParaRPr lang="hu-HU" dirty="0"/>
          </a:p>
        </p:txBody>
      </p:sp>
      <p:sp>
        <p:nvSpPr>
          <p:cNvPr id="8" name="Lekerekített téglalap 7"/>
          <p:cNvSpPr/>
          <p:nvPr/>
        </p:nvSpPr>
        <p:spPr>
          <a:xfrm>
            <a:off x="801881" y="2991023"/>
            <a:ext cx="2358640" cy="378579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accent4">
                    <a:lumMod val="50000"/>
                  </a:schemeClr>
                </a:solidFill>
              </a:rPr>
              <a:t>Zöngésség szerinti</a:t>
            </a:r>
          </a:p>
          <a:p>
            <a:pPr algn="ctr"/>
            <a:r>
              <a:rPr lang="hu-HU" dirty="0"/>
              <a:t>(két </a:t>
            </a:r>
            <a:r>
              <a:rPr lang="hu-HU" dirty="0" err="1"/>
              <a:t>msh</a:t>
            </a:r>
            <a:r>
              <a:rPr lang="hu-HU" dirty="0"/>
              <a:t>. áll egymás mellett) Egy </a:t>
            </a:r>
            <a:r>
              <a:rPr lang="hu-HU" b="1" dirty="0">
                <a:solidFill>
                  <a:schemeClr val="accent4"/>
                </a:solidFill>
              </a:rPr>
              <a:t>zöngés</a:t>
            </a:r>
          </a:p>
          <a:p>
            <a:pPr algn="ctr"/>
            <a:r>
              <a:rPr lang="hu-HU" dirty="0"/>
              <a:t>Egy 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zöngétlen</a:t>
            </a:r>
          </a:p>
          <a:p>
            <a:pPr algn="ctr"/>
            <a:r>
              <a:rPr lang="hu-HU" dirty="0"/>
              <a:t>Ejtésben változás =&gt; 2 zöngés vagy 2 zöngétlen</a:t>
            </a:r>
          </a:p>
          <a:p>
            <a:pPr algn="ctr"/>
            <a:r>
              <a:rPr lang="hu-HU" dirty="0"/>
              <a:t>(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hu-HU" dirty="0" err="1"/>
              <a:t>a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hu-HU" dirty="0" err="1"/>
              <a:t>a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hu-HU" dirty="0"/>
              <a:t>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hu-HU" dirty="0" err="1"/>
              <a:t>e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SZ</a:t>
            </a:r>
            <a:r>
              <a:rPr lang="hu-HU" dirty="0" err="1"/>
              <a:t>e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hu-HU" dirty="0"/>
              <a:t>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H</a:t>
            </a:r>
            <a:r>
              <a:rPr lang="hu-HU" dirty="0"/>
              <a:t>a 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hu-HU" dirty="0" err="1"/>
              <a:t>ö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CS</a:t>
            </a:r>
            <a:r>
              <a:rPr lang="hu-HU" dirty="0" err="1"/>
              <a:t>ö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TY</a:t>
            </a:r>
            <a:r>
              <a:rPr lang="hu-HU" dirty="0" err="1"/>
              <a:t>ö</a:t>
            </a:r>
            <a:r>
              <a:rPr lang="hu-HU" dirty="0"/>
              <a:t> –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zöngétlenek</a:t>
            </a:r>
            <a:r>
              <a:rPr lang="hu-HU" dirty="0"/>
              <a:t>)</a:t>
            </a:r>
          </a:p>
          <a:p>
            <a:pPr algn="ctr"/>
            <a:endParaRPr lang="hu-HU" dirty="0"/>
          </a:p>
        </p:txBody>
      </p:sp>
      <p:sp>
        <p:nvSpPr>
          <p:cNvPr id="9" name="Lekerekített téglalap 8"/>
          <p:cNvSpPr/>
          <p:nvPr/>
        </p:nvSpPr>
        <p:spPr>
          <a:xfrm>
            <a:off x="3527989" y="2991023"/>
            <a:ext cx="2358640" cy="378579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accent4">
                    <a:lumMod val="50000"/>
                  </a:schemeClr>
                </a:solidFill>
              </a:rPr>
              <a:t>Képzés helye szerinti</a:t>
            </a:r>
          </a:p>
          <a:p>
            <a:pPr algn="ctr"/>
            <a:r>
              <a:rPr lang="hu-HU" dirty="0"/>
              <a:t>A két </a:t>
            </a:r>
            <a:r>
              <a:rPr lang="hu-HU" dirty="0" err="1"/>
              <a:t>msh</a:t>
            </a:r>
            <a:r>
              <a:rPr lang="hu-HU" dirty="0"/>
              <a:t> a képzés helyében különbözik</a:t>
            </a:r>
          </a:p>
          <a:p>
            <a:pPr algn="ctr"/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Mindig az –n fog átalakulni –m, vagy -</a:t>
            </a:r>
            <a:r>
              <a:rPr lang="hu-HU" b="1" dirty="0" err="1">
                <a:solidFill>
                  <a:schemeClr val="accent1">
                    <a:lumMod val="75000"/>
                  </a:schemeClr>
                </a:solidFill>
              </a:rPr>
              <a:t>ny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 lesz belőle</a:t>
            </a:r>
          </a:p>
          <a:p>
            <a:pPr algn="ctr"/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Pl.: azonban (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azomban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algn="ctr"/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Billentyűzet</a:t>
            </a:r>
          </a:p>
          <a:p>
            <a:pPr algn="ctr"/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billenytyűzet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10" name="Lekerekített téglalap 9"/>
          <p:cNvSpPr/>
          <p:nvPr/>
        </p:nvSpPr>
        <p:spPr>
          <a:xfrm>
            <a:off x="6510471" y="3028502"/>
            <a:ext cx="2433590" cy="3748312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accent4">
                    <a:lumMod val="50000"/>
                  </a:schemeClr>
                </a:solidFill>
              </a:rPr>
              <a:t>Írásban nem jelölt</a:t>
            </a:r>
          </a:p>
          <a:p>
            <a:pPr algn="ctr"/>
            <a:r>
              <a:rPr lang="hu-HU" dirty="0"/>
              <a:t>A két </a:t>
            </a:r>
            <a:r>
              <a:rPr lang="hu-HU" dirty="0" err="1"/>
              <a:t>msh</a:t>
            </a:r>
            <a:r>
              <a:rPr lang="hu-HU" dirty="0"/>
              <a:t> írásban eltér, ejtésben teljesen megegyeznek</a:t>
            </a:r>
          </a:p>
          <a:p>
            <a:pPr algn="ctr"/>
            <a:r>
              <a:rPr lang="hu-HU" dirty="0"/>
              <a:t>Máshogy írjuk, mint ejtjük</a:t>
            </a:r>
          </a:p>
          <a:p>
            <a:pPr algn="ctr"/>
            <a:endParaRPr lang="hu-HU" dirty="0"/>
          </a:p>
          <a:p>
            <a:pPr algn="ctr"/>
            <a:r>
              <a:rPr lang="hu-HU" dirty="0"/>
              <a:t>Pl.: anyja (</a:t>
            </a:r>
            <a:r>
              <a:rPr lang="hu-HU" dirty="0" err="1"/>
              <a:t>annya</a:t>
            </a:r>
            <a:r>
              <a:rPr lang="hu-HU" dirty="0"/>
              <a:t>)</a:t>
            </a:r>
          </a:p>
          <a:p>
            <a:pPr algn="ctr"/>
            <a:r>
              <a:rPr lang="hu-HU" dirty="0"/>
              <a:t>Szálljon (</a:t>
            </a:r>
            <a:r>
              <a:rPr lang="hu-HU" dirty="0" err="1"/>
              <a:t>szájjon</a:t>
            </a:r>
            <a:r>
              <a:rPr lang="hu-HU" dirty="0"/>
              <a:t>)</a:t>
            </a:r>
          </a:p>
          <a:p>
            <a:pPr algn="ctr"/>
            <a:endParaRPr lang="hu-HU" dirty="0"/>
          </a:p>
          <a:p>
            <a:pPr algn="ctr"/>
            <a:endParaRPr lang="hu-HU" dirty="0"/>
          </a:p>
          <a:p>
            <a:pPr algn="ctr"/>
            <a:endParaRPr lang="hu-HU" dirty="0"/>
          </a:p>
        </p:txBody>
      </p:sp>
      <p:sp>
        <p:nvSpPr>
          <p:cNvPr id="11" name="Lekerekített téglalap 10"/>
          <p:cNvSpPr/>
          <p:nvPr/>
        </p:nvSpPr>
        <p:spPr>
          <a:xfrm>
            <a:off x="9276460" y="2991022"/>
            <a:ext cx="2358640" cy="378579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accent4">
                    <a:lumMod val="50000"/>
                  </a:schemeClr>
                </a:solidFill>
              </a:rPr>
              <a:t>Írásban jelölt</a:t>
            </a:r>
          </a:p>
          <a:p>
            <a:pPr algn="ctr"/>
            <a:r>
              <a:rPr lang="hu-HU" dirty="0" err="1">
                <a:solidFill>
                  <a:schemeClr val="bg1"/>
                </a:solidFill>
              </a:rPr>
              <a:t>Bontsd</a:t>
            </a:r>
            <a:r>
              <a:rPr lang="hu-HU" dirty="0">
                <a:solidFill>
                  <a:schemeClr val="bg1"/>
                </a:solidFill>
              </a:rPr>
              <a:t> fel a szót szótőre és toldalékra</a:t>
            </a:r>
          </a:p>
          <a:p>
            <a:pPr algn="ctr"/>
            <a:r>
              <a:rPr lang="hu-HU" dirty="0">
                <a:solidFill>
                  <a:schemeClr val="bg1"/>
                </a:solidFill>
              </a:rPr>
              <a:t>Pl.: arccal = </a:t>
            </a:r>
            <a:r>
              <a:rPr lang="hu-HU" dirty="0" err="1">
                <a:solidFill>
                  <a:schemeClr val="bg1"/>
                </a:solidFill>
              </a:rPr>
              <a:t>arc+val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>
                <a:solidFill>
                  <a:schemeClr val="bg1"/>
                </a:solidFill>
                <a:sym typeface="Wingdings" panose="05000000000000000000" pitchFamily="2" charset="2"/>
              </a:rPr>
              <a:t> a –v teljesen olyan lett mint a mellette levő hang</a:t>
            </a:r>
          </a:p>
          <a:p>
            <a:pPr algn="ctr"/>
            <a:endParaRPr lang="hu-HU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algn="ctr"/>
            <a:endParaRPr lang="hu-HU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algn="ctr"/>
            <a:endParaRPr lang="hu-HU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algn="ctr"/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13" name="Egyenes összekötő nyíllal 12"/>
          <p:cNvCxnSpPr/>
          <p:nvPr/>
        </p:nvCxnSpPr>
        <p:spPr>
          <a:xfrm flipH="1">
            <a:off x="3401226" y="1324599"/>
            <a:ext cx="1512606" cy="2649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Egyenes összekötő nyíllal 15"/>
          <p:cNvCxnSpPr/>
          <p:nvPr/>
        </p:nvCxnSpPr>
        <p:spPr>
          <a:xfrm>
            <a:off x="8092867" y="1324599"/>
            <a:ext cx="1589518" cy="2649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Egyenes összekötő nyíllal 17"/>
          <p:cNvCxnSpPr/>
          <p:nvPr/>
        </p:nvCxnSpPr>
        <p:spPr>
          <a:xfrm flipH="1">
            <a:off x="1845893" y="2606467"/>
            <a:ext cx="1230593" cy="30764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Egyenes összekötő nyíllal 21"/>
          <p:cNvCxnSpPr/>
          <p:nvPr/>
        </p:nvCxnSpPr>
        <p:spPr>
          <a:xfrm>
            <a:off x="4101981" y="2606467"/>
            <a:ext cx="1128045" cy="30764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" name="Egyenes összekötő nyíllal 23"/>
          <p:cNvCxnSpPr/>
          <p:nvPr/>
        </p:nvCxnSpPr>
        <p:spPr>
          <a:xfrm flipH="1">
            <a:off x="7453356" y="2606467"/>
            <a:ext cx="1348812" cy="2723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Egyenes összekötő nyíllal 24"/>
          <p:cNvCxnSpPr/>
          <p:nvPr/>
        </p:nvCxnSpPr>
        <p:spPr>
          <a:xfrm>
            <a:off x="9904576" y="2606467"/>
            <a:ext cx="1102408" cy="2723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051079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3012910C76F36346871C239B39431619" ma:contentTypeVersion="11" ma:contentTypeDescription="Új dokumentum létrehozása." ma:contentTypeScope="" ma:versionID="5c46b506701f9b97f25ce26ff5cab200">
  <xsd:schema xmlns:xsd="http://www.w3.org/2001/XMLSchema" xmlns:xs="http://www.w3.org/2001/XMLSchema" xmlns:p="http://schemas.microsoft.com/office/2006/metadata/properties" xmlns:ns2="db9bf5d4-23dd-4cf8-b89c-a710b49049ca" xmlns:ns3="2bde209a-509e-440d-b328-1016635ff029" targetNamespace="http://schemas.microsoft.com/office/2006/metadata/properties" ma:root="true" ma:fieldsID="7d3b9b27e0a8cb9f90441abc73f2ee75" ns2:_="" ns3:_="">
    <xsd:import namespace="db9bf5d4-23dd-4cf8-b89c-a710b49049ca"/>
    <xsd:import namespace="2bde209a-509e-440d-b328-1016635ff0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9bf5d4-23dd-4cf8-b89c-a710b49049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de209a-509e-440d-b328-1016635ff02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2D162C-A0EA-4197-B5F0-5FCFAC794D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51ED1A-186E-4843-8639-7D9876345BE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7C82ACA-2503-4A66-9510-51963951D3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9bf5d4-23dd-4cf8-b89c-a710b49049ca"/>
    <ds:schemaRef ds:uri="2bde209a-509e-440d-b328-1016635ff0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Jelvény</Template>
  <TotalTime>54</TotalTime>
  <Words>846</Words>
  <Application>Microsoft Office PowerPoint</Application>
  <PresentationFormat>Szélesvásznú</PresentationFormat>
  <Paragraphs>99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Gill Sans MT</vt:lpstr>
      <vt:lpstr>Impact</vt:lpstr>
      <vt:lpstr>Wingdings</vt:lpstr>
      <vt:lpstr>Badge</vt:lpstr>
      <vt:lpstr>A mássalhangzók</vt:lpstr>
      <vt:lpstr>A mássalhangzók csoportosítása</vt:lpstr>
      <vt:lpstr>A mássalhangzók csoportosítása</vt:lpstr>
      <vt:lpstr>Mássalhangzótörvények 1.</vt:lpstr>
      <vt:lpstr>Mássalhangzótörvények 2.</vt:lpstr>
      <vt:lpstr>Mássalhangzótörvények 3.</vt:lpstr>
      <vt:lpstr>Mássalhangzótörvények 4.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mássalhangzók</dc:title>
  <dc:creator>Ficsku</dc:creator>
  <cp:lastModifiedBy>Ficsku</cp:lastModifiedBy>
  <cp:revision>11</cp:revision>
  <dcterms:created xsi:type="dcterms:W3CDTF">2021-11-25T16:10:09Z</dcterms:created>
  <dcterms:modified xsi:type="dcterms:W3CDTF">2022-11-17T19:01:50Z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0x0101003012910C76F36346871C239B39431619</vt:lpwstr>
  </property>
</Properties>
</file>